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71" r:id="rId15"/>
    <p:sldId id="272" r:id="rId16"/>
    <p:sldId id="273" r:id="rId17"/>
    <p:sldId id="274" r:id="rId18"/>
    <p:sldId id="269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C3DDBA-1CB4-4B22-A68E-4AE456D1A4FC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9C8C054-9063-47C3-8BD0-4AF955D0105F}">
      <dgm:prSet/>
      <dgm:spPr/>
      <dgm:t>
        <a:bodyPr/>
        <a:lstStyle/>
        <a:p>
          <a:r>
            <a:rPr lang="en-US"/>
            <a:t>CenterNet</a:t>
          </a:r>
        </a:p>
      </dgm:t>
    </dgm:pt>
    <dgm:pt modelId="{F9FDA65C-DF52-4482-B776-9F238E8C3272}" type="parTrans" cxnId="{36C395A1-B523-4407-BBB3-EFAF14DFD4ED}">
      <dgm:prSet/>
      <dgm:spPr/>
      <dgm:t>
        <a:bodyPr/>
        <a:lstStyle/>
        <a:p>
          <a:endParaRPr lang="en-US"/>
        </a:p>
      </dgm:t>
    </dgm:pt>
    <dgm:pt modelId="{554C1E6D-A0CC-4EF9-B5FA-4B1F492E1D42}" type="sibTrans" cxnId="{36C395A1-B523-4407-BBB3-EFAF14DFD4ED}">
      <dgm:prSet/>
      <dgm:spPr/>
      <dgm:t>
        <a:bodyPr/>
        <a:lstStyle/>
        <a:p>
          <a:endParaRPr lang="en-US"/>
        </a:p>
      </dgm:t>
    </dgm:pt>
    <dgm:pt modelId="{9D82BEC5-B8D3-46EF-9740-B6A290D4DE4A}">
      <dgm:prSet/>
      <dgm:spPr/>
      <dgm:t>
        <a:bodyPr/>
        <a:lstStyle/>
        <a:p>
          <a:r>
            <a:rPr lang="en-US" dirty="0"/>
            <a:t>Faster </a:t>
          </a:r>
        </a:p>
        <a:p>
          <a:r>
            <a:rPr lang="en-US" dirty="0"/>
            <a:t>R-CNN</a:t>
          </a:r>
        </a:p>
      </dgm:t>
    </dgm:pt>
    <dgm:pt modelId="{C89B2335-3F31-4A26-894E-1BEF8144BF2A}" type="parTrans" cxnId="{716F3888-FB6A-45D9-BE65-BB284875E6E8}">
      <dgm:prSet/>
      <dgm:spPr/>
      <dgm:t>
        <a:bodyPr/>
        <a:lstStyle/>
        <a:p>
          <a:endParaRPr lang="en-US"/>
        </a:p>
      </dgm:t>
    </dgm:pt>
    <dgm:pt modelId="{6B3791F1-E3AB-4BEE-BB97-73E34FCE65C3}" type="sibTrans" cxnId="{716F3888-FB6A-45D9-BE65-BB284875E6E8}">
      <dgm:prSet/>
      <dgm:spPr/>
      <dgm:t>
        <a:bodyPr/>
        <a:lstStyle/>
        <a:p>
          <a:endParaRPr lang="en-US"/>
        </a:p>
      </dgm:t>
    </dgm:pt>
    <dgm:pt modelId="{BC314328-6DED-4855-9545-44DC5637311B}">
      <dgm:prSet/>
      <dgm:spPr/>
      <dgm:t>
        <a:bodyPr/>
        <a:lstStyle/>
        <a:p>
          <a:r>
            <a:rPr lang="en-US" dirty="0"/>
            <a:t>SSD</a:t>
          </a:r>
        </a:p>
      </dgm:t>
    </dgm:pt>
    <dgm:pt modelId="{EBC214D5-33D1-4BAB-B491-2879BC0437B4}" type="parTrans" cxnId="{0579AB7E-E1FB-466B-9DA9-50A8FF9C73EA}">
      <dgm:prSet/>
      <dgm:spPr/>
      <dgm:t>
        <a:bodyPr/>
        <a:lstStyle/>
        <a:p>
          <a:endParaRPr lang="en-US"/>
        </a:p>
      </dgm:t>
    </dgm:pt>
    <dgm:pt modelId="{12DFA536-6203-492B-A7E3-0690FE5498BB}" type="sibTrans" cxnId="{0579AB7E-E1FB-466B-9DA9-50A8FF9C73EA}">
      <dgm:prSet/>
      <dgm:spPr/>
      <dgm:t>
        <a:bodyPr/>
        <a:lstStyle/>
        <a:p>
          <a:endParaRPr lang="en-US"/>
        </a:p>
      </dgm:t>
    </dgm:pt>
    <dgm:pt modelId="{BDC2CC14-B935-461B-AB7B-F30B58BA83C8}">
      <dgm:prSet/>
      <dgm:spPr/>
      <dgm:t>
        <a:bodyPr/>
        <a:lstStyle/>
        <a:p>
          <a:r>
            <a:rPr lang="en-US"/>
            <a:t>EfficientDet</a:t>
          </a:r>
        </a:p>
      </dgm:t>
    </dgm:pt>
    <dgm:pt modelId="{A845ECB9-384A-4F42-87B8-71E006BDE8A0}" type="parTrans" cxnId="{DA5A4E6A-BC00-4625-8A59-8ABCBE2EC0E1}">
      <dgm:prSet/>
      <dgm:spPr/>
      <dgm:t>
        <a:bodyPr/>
        <a:lstStyle/>
        <a:p>
          <a:endParaRPr lang="en-US"/>
        </a:p>
      </dgm:t>
    </dgm:pt>
    <dgm:pt modelId="{10195EE2-66FD-48C4-84E5-E59303EF3D4C}" type="sibTrans" cxnId="{DA5A4E6A-BC00-4625-8A59-8ABCBE2EC0E1}">
      <dgm:prSet/>
      <dgm:spPr/>
      <dgm:t>
        <a:bodyPr/>
        <a:lstStyle/>
        <a:p>
          <a:endParaRPr lang="en-US"/>
        </a:p>
      </dgm:t>
    </dgm:pt>
    <dgm:pt modelId="{AFA315AA-C5F3-407B-AA67-D4D46DF8937A}">
      <dgm:prSet/>
      <dgm:spPr/>
      <dgm:t>
        <a:bodyPr/>
        <a:lstStyle/>
        <a:p>
          <a:r>
            <a:rPr lang="en-US" dirty="0"/>
            <a:t>DETR</a:t>
          </a:r>
        </a:p>
      </dgm:t>
    </dgm:pt>
    <dgm:pt modelId="{8607B3AC-8DEF-4BC9-B5B9-C879E293F780}" type="parTrans" cxnId="{C89EE067-796B-49DA-811C-61281D4DF9DA}">
      <dgm:prSet/>
      <dgm:spPr/>
      <dgm:t>
        <a:bodyPr/>
        <a:lstStyle/>
        <a:p>
          <a:endParaRPr lang="en-US"/>
        </a:p>
      </dgm:t>
    </dgm:pt>
    <dgm:pt modelId="{053E8375-3C0C-4372-9548-1193686C66DE}" type="sibTrans" cxnId="{C89EE067-796B-49DA-811C-61281D4DF9DA}">
      <dgm:prSet/>
      <dgm:spPr/>
      <dgm:t>
        <a:bodyPr/>
        <a:lstStyle/>
        <a:p>
          <a:endParaRPr lang="en-US"/>
        </a:p>
      </dgm:t>
    </dgm:pt>
    <dgm:pt modelId="{2ECBFD12-D037-4550-9957-64D84801E1C6}" type="pres">
      <dgm:prSet presAssocID="{12C3DDBA-1CB4-4B22-A68E-4AE456D1A4F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8555F6B-F509-4AC8-9A5A-3A8BA1792BE2}" type="pres">
      <dgm:prSet presAssocID="{29C8C054-9063-47C3-8BD0-4AF955D0105F}" presName="hierRoot1" presStyleCnt="0"/>
      <dgm:spPr/>
    </dgm:pt>
    <dgm:pt modelId="{C71C146D-8BA3-4786-B42D-39A0F492534E}" type="pres">
      <dgm:prSet presAssocID="{29C8C054-9063-47C3-8BD0-4AF955D0105F}" presName="composite" presStyleCnt="0"/>
      <dgm:spPr/>
    </dgm:pt>
    <dgm:pt modelId="{9B7BE5B7-CCE4-462C-8988-92C5B4F0DB00}" type="pres">
      <dgm:prSet presAssocID="{29C8C054-9063-47C3-8BD0-4AF955D0105F}" presName="background" presStyleLbl="node0" presStyleIdx="0" presStyleCnt="5"/>
      <dgm:spPr/>
    </dgm:pt>
    <dgm:pt modelId="{B0603A10-280C-4F38-ADB8-8207A64396FD}" type="pres">
      <dgm:prSet presAssocID="{29C8C054-9063-47C3-8BD0-4AF955D0105F}" presName="text" presStyleLbl="fgAcc0" presStyleIdx="0" presStyleCnt="5">
        <dgm:presLayoutVars>
          <dgm:chPref val="3"/>
        </dgm:presLayoutVars>
      </dgm:prSet>
      <dgm:spPr/>
    </dgm:pt>
    <dgm:pt modelId="{F471EB2C-418D-45CB-8A9B-1AE48FBC03D7}" type="pres">
      <dgm:prSet presAssocID="{29C8C054-9063-47C3-8BD0-4AF955D0105F}" presName="hierChild2" presStyleCnt="0"/>
      <dgm:spPr/>
    </dgm:pt>
    <dgm:pt modelId="{82D0DE88-6A6E-45FC-9161-264B65F09623}" type="pres">
      <dgm:prSet presAssocID="{9D82BEC5-B8D3-46EF-9740-B6A290D4DE4A}" presName="hierRoot1" presStyleCnt="0"/>
      <dgm:spPr/>
    </dgm:pt>
    <dgm:pt modelId="{DF6967F6-18B7-4F32-ACCB-C6F4D2F0FCFA}" type="pres">
      <dgm:prSet presAssocID="{9D82BEC5-B8D3-46EF-9740-B6A290D4DE4A}" presName="composite" presStyleCnt="0"/>
      <dgm:spPr/>
    </dgm:pt>
    <dgm:pt modelId="{AC7EE839-59D4-4044-834F-E68A9B05E5E8}" type="pres">
      <dgm:prSet presAssocID="{9D82BEC5-B8D3-46EF-9740-B6A290D4DE4A}" presName="background" presStyleLbl="node0" presStyleIdx="1" presStyleCnt="5"/>
      <dgm:spPr/>
    </dgm:pt>
    <dgm:pt modelId="{4B532AC2-5168-4D57-805A-3A49CBA5E8AC}" type="pres">
      <dgm:prSet presAssocID="{9D82BEC5-B8D3-46EF-9740-B6A290D4DE4A}" presName="text" presStyleLbl="fgAcc0" presStyleIdx="1" presStyleCnt="5">
        <dgm:presLayoutVars>
          <dgm:chPref val="3"/>
        </dgm:presLayoutVars>
      </dgm:prSet>
      <dgm:spPr/>
    </dgm:pt>
    <dgm:pt modelId="{92BD4CE0-33DA-4C86-AAE9-4EE82BC21D89}" type="pres">
      <dgm:prSet presAssocID="{9D82BEC5-B8D3-46EF-9740-B6A290D4DE4A}" presName="hierChild2" presStyleCnt="0"/>
      <dgm:spPr/>
    </dgm:pt>
    <dgm:pt modelId="{5359A587-BD26-4AC1-AC3F-7F8409F40154}" type="pres">
      <dgm:prSet presAssocID="{BC314328-6DED-4855-9545-44DC5637311B}" presName="hierRoot1" presStyleCnt="0"/>
      <dgm:spPr/>
    </dgm:pt>
    <dgm:pt modelId="{7D08BA0B-5B7E-40D2-AA71-9BF71F227602}" type="pres">
      <dgm:prSet presAssocID="{BC314328-6DED-4855-9545-44DC5637311B}" presName="composite" presStyleCnt="0"/>
      <dgm:spPr/>
    </dgm:pt>
    <dgm:pt modelId="{170E9C02-2797-4DE8-A738-BDB14BF152B7}" type="pres">
      <dgm:prSet presAssocID="{BC314328-6DED-4855-9545-44DC5637311B}" presName="background" presStyleLbl="node0" presStyleIdx="2" presStyleCnt="5"/>
      <dgm:spPr/>
    </dgm:pt>
    <dgm:pt modelId="{0912F3B5-623C-4B47-AA9E-8619CF022DE6}" type="pres">
      <dgm:prSet presAssocID="{BC314328-6DED-4855-9545-44DC5637311B}" presName="text" presStyleLbl="fgAcc0" presStyleIdx="2" presStyleCnt="5">
        <dgm:presLayoutVars>
          <dgm:chPref val="3"/>
        </dgm:presLayoutVars>
      </dgm:prSet>
      <dgm:spPr/>
    </dgm:pt>
    <dgm:pt modelId="{6A933BCA-E33A-4372-B9DD-D57D90391CB5}" type="pres">
      <dgm:prSet presAssocID="{BC314328-6DED-4855-9545-44DC5637311B}" presName="hierChild2" presStyleCnt="0"/>
      <dgm:spPr/>
    </dgm:pt>
    <dgm:pt modelId="{EB74BC83-0A22-44A0-842C-FAD2740121F0}" type="pres">
      <dgm:prSet presAssocID="{BDC2CC14-B935-461B-AB7B-F30B58BA83C8}" presName="hierRoot1" presStyleCnt="0"/>
      <dgm:spPr/>
    </dgm:pt>
    <dgm:pt modelId="{A7FA2318-B6AC-4E3E-8D7B-AE97C8745F9A}" type="pres">
      <dgm:prSet presAssocID="{BDC2CC14-B935-461B-AB7B-F30B58BA83C8}" presName="composite" presStyleCnt="0"/>
      <dgm:spPr/>
    </dgm:pt>
    <dgm:pt modelId="{BA66906F-85E5-45F6-8592-1B259571B953}" type="pres">
      <dgm:prSet presAssocID="{BDC2CC14-B935-461B-AB7B-F30B58BA83C8}" presName="background" presStyleLbl="node0" presStyleIdx="3" presStyleCnt="5"/>
      <dgm:spPr/>
    </dgm:pt>
    <dgm:pt modelId="{BA66EACA-5A33-443B-82B6-62D9C3FF981E}" type="pres">
      <dgm:prSet presAssocID="{BDC2CC14-B935-461B-AB7B-F30B58BA83C8}" presName="text" presStyleLbl="fgAcc0" presStyleIdx="3" presStyleCnt="5">
        <dgm:presLayoutVars>
          <dgm:chPref val="3"/>
        </dgm:presLayoutVars>
      </dgm:prSet>
      <dgm:spPr/>
    </dgm:pt>
    <dgm:pt modelId="{476F4360-D0EE-4F2F-B526-9F6AF6EAFC5C}" type="pres">
      <dgm:prSet presAssocID="{BDC2CC14-B935-461B-AB7B-F30B58BA83C8}" presName="hierChild2" presStyleCnt="0"/>
      <dgm:spPr/>
    </dgm:pt>
    <dgm:pt modelId="{3171D5C9-49CB-4920-8E5B-3915C56C07B7}" type="pres">
      <dgm:prSet presAssocID="{AFA315AA-C5F3-407B-AA67-D4D46DF8937A}" presName="hierRoot1" presStyleCnt="0"/>
      <dgm:spPr/>
    </dgm:pt>
    <dgm:pt modelId="{0DC50550-2AC3-4133-B09E-4BB2E5C42BE6}" type="pres">
      <dgm:prSet presAssocID="{AFA315AA-C5F3-407B-AA67-D4D46DF8937A}" presName="composite" presStyleCnt="0"/>
      <dgm:spPr/>
    </dgm:pt>
    <dgm:pt modelId="{A0C530E0-5A97-43EE-826F-AA0173CD508C}" type="pres">
      <dgm:prSet presAssocID="{AFA315AA-C5F3-407B-AA67-D4D46DF8937A}" presName="background" presStyleLbl="node0" presStyleIdx="4" presStyleCnt="5"/>
      <dgm:spPr/>
    </dgm:pt>
    <dgm:pt modelId="{C37F2AD5-AB32-4668-B6C1-89F625C3FCF4}" type="pres">
      <dgm:prSet presAssocID="{AFA315AA-C5F3-407B-AA67-D4D46DF8937A}" presName="text" presStyleLbl="fgAcc0" presStyleIdx="4" presStyleCnt="5">
        <dgm:presLayoutVars>
          <dgm:chPref val="3"/>
        </dgm:presLayoutVars>
      </dgm:prSet>
      <dgm:spPr/>
    </dgm:pt>
    <dgm:pt modelId="{86677464-B5D3-4207-89F2-5D75B99766CA}" type="pres">
      <dgm:prSet presAssocID="{AFA315AA-C5F3-407B-AA67-D4D46DF8937A}" presName="hierChild2" presStyleCnt="0"/>
      <dgm:spPr/>
    </dgm:pt>
  </dgm:ptLst>
  <dgm:cxnLst>
    <dgm:cxn modelId="{BFB35906-92E0-4F88-8BC9-52E67C7836A9}" type="presOf" srcId="{29C8C054-9063-47C3-8BD0-4AF955D0105F}" destId="{B0603A10-280C-4F38-ADB8-8207A64396FD}" srcOrd="0" destOrd="0" presId="urn:microsoft.com/office/officeart/2005/8/layout/hierarchy1"/>
    <dgm:cxn modelId="{D06C793F-091D-4D1F-BB94-404519CD9A24}" type="presOf" srcId="{9D82BEC5-B8D3-46EF-9740-B6A290D4DE4A}" destId="{4B532AC2-5168-4D57-805A-3A49CBA5E8AC}" srcOrd="0" destOrd="0" presId="urn:microsoft.com/office/officeart/2005/8/layout/hierarchy1"/>
    <dgm:cxn modelId="{C89EE067-796B-49DA-811C-61281D4DF9DA}" srcId="{12C3DDBA-1CB4-4B22-A68E-4AE456D1A4FC}" destId="{AFA315AA-C5F3-407B-AA67-D4D46DF8937A}" srcOrd="4" destOrd="0" parTransId="{8607B3AC-8DEF-4BC9-B5B9-C879E293F780}" sibTransId="{053E8375-3C0C-4372-9548-1193686C66DE}"/>
    <dgm:cxn modelId="{DA5A4E6A-BC00-4625-8A59-8ABCBE2EC0E1}" srcId="{12C3DDBA-1CB4-4B22-A68E-4AE456D1A4FC}" destId="{BDC2CC14-B935-461B-AB7B-F30B58BA83C8}" srcOrd="3" destOrd="0" parTransId="{A845ECB9-384A-4F42-87B8-71E006BDE8A0}" sibTransId="{10195EE2-66FD-48C4-84E5-E59303EF3D4C}"/>
    <dgm:cxn modelId="{22F90377-4200-44C7-9F46-F87329CD5815}" type="presOf" srcId="{BDC2CC14-B935-461B-AB7B-F30B58BA83C8}" destId="{BA66EACA-5A33-443B-82B6-62D9C3FF981E}" srcOrd="0" destOrd="0" presId="urn:microsoft.com/office/officeart/2005/8/layout/hierarchy1"/>
    <dgm:cxn modelId="{0579AB7E-E1FB-466B-9DA9-50A8FF9C73EA}" srcId="{12C3DDBA-1CB4-4B22-A68E-4AE456D1A4FC}" destId="{BC314328-6DED-4855-9545-44DC5637311B}" srcOrd="2" destOrd="0" parTransId="{EBC214D5-33D1-4BAB-B491-2879BC0437B4}" sibTransId="{12DFA536-6203-492B-A7E3-0690FE5498BB}"/>
    <dgm:cxn modelId="{716F3888-FB6A-45D9-BE65-BB284875E6E8}" srcId="{12C3DDBA-1CB4-4B22-A68E-4AE456D1A4FC}" destId="{9D82BEC5-B8D3-46EF-9740-B6A290D4DE4A}" srcOrd="1" destOrd="0" parTransId="{C89B2335-3F31-4A26-894E-1BEF8144BF2A}" sibTransId="{6B3791F1-E3AB-4BEE-BB97-73E34FCE65C3}"/>
    <dgm:cxn modelId="{AE08BA99-5C97-44AA-B71E-35B3CD16B31D}" type="presOf" srcId="{12C3DDBA-1CB4-4B22-A68E-4AE456D1A4FC}" destId="{2ECBFD12-D037-4550-9957-64D84801E1C6}" srcOrd="0" destOrd="0" presId="urn:microsoft.com/office/officeart/2005/8/layout/hierarchy1"/>
    <dgm:cxn modelId="{36C395A1-B523-4407-BBB3-EFAF14DFD4ED}" srcId="{12C3DDBA-1CB4-4B22-A68E-4AE456D1A4FC}" destId="{29C8C054-9063-47C3-8BD0-4AF955D0105F}" srcOrd="0" destOrd="0" parTransId="{F9FDA65C-DF52-4482-B776-9F238E8C3272}" sibTransId="{554C1E6D-A0CC-4EF9-B5FA-4B1F492E1D42}"/>
    <dgm:cxn modelId="{E863E6E6-C059-4BB2-ACA9-2481C026C1BD}" type="presOf" srcId="{BC314328-6DED-4855-9545-44DC5637311B}" destId="{0912F3B5-623C-4B47-AA9E-8619CF022DE6}" srcOrd="0" destOrd="0" presId="urn:microsoft.com/office/officeart/2005/8/layout/hierarchy1"/>
    <dgm:cxn modelId="{CE5448F1-1FD4-4FBD-960A-7D529DBCFE10}" type="presOf" srcId="{AFA315AA-C5F3-407B-AA67-D4D46DF8937A}" destId="{C37F2AD5-AB32-4668-B6C1-89F625C3FCF4}" srcOrd="0" destOrd="0" presId="urn:microsoft.com/office/officeart/2005/8/layout/hierarchy1"/>
    <dgm:cxn modelId="{51A26249-1C8F-437D-8806-BE4BF8E73681}" type="presParOf" srcId="{2ECBFD12-D037-4550-9957-64D84801E1C6}" destId="{98555F6B-F509-4AC8-9A5A-3A8BA1792BE2}" srcOrd="0" destOrd="0" presId="urn:microsoft.com/office/officeart/2005/8/layout/hierarchy1"/>
    <dgm:cxn modelId="{537FDCAC-C140-43F2-A77B-65A04441E283}" type="presParOf" srcId="{98555F6B-F509-4AC8-9A5A-3A8BA1792BE2}" destId="{C71C146D-8BA3-4786-B42D-39A0F492534E}" srcOrd="0" destOrd="0" presId="urn:microsoft.com/office/officeart/2005/8/layout/hierarchy1"/>
    <dgm:cxn modelId="{A33397C2-CE6C-4193-90ED-ED4353C84F16}" type="presParOf" srcId="{C71C146D-8BA3-4786-B42D-39A0F492534E}" destId="{9B7BE5B7-CCE4-462C-8988-92C5B4F0DB00}" srcOrd="0" destOrd="0" presId="urn:microsoft.com/office/officeart/2005/8/layout/hierarchy1"/>
    <dgm:cxn modelId="{A9C64BC0-5B76-4886-8495-61B536B283DC}" type="presParOf" srcId="{C71C146D-8BA3-4786-B42D-39A0F492534E}" destId="{B0603A10-280C-4F38-ADB8-8207A64396FD}" srcOrd="1" destOrd="0" presId="urn:microsoft.com/office/officeart/2005/8/layout/hierarchy1"/>
    <dgm:cxn modelId="{D458CD25-3FA4-4C25-AFB1-18DF90806CD6}" type="presParOf" srcId="{98555F6B-F509-4AC8-9A5A-3A8BA1792BE2}" destId="{F471EB2C-418D-45CB-8A9B-1AE48FBC03D7}" srcOrd="1" destOrd="0" presId="urn:microsoft.com/office/officeart/2005/8/layout/hierarchy1"/>
    <dgm:cxn modelId="{ECAD8251-E16D-4D99-8AB6-96DBF45CE226}" type="presParOf" srcId="{2ECBFD12-D037-4550-9957-64D84801E1C6}" destId="{82D0DE88-6A6E-45FC-9161-264B65F09623}" srcOrd="1" destOrd="0" presId="urn:microsoft.com/office/officeart/2005/8/layout/hierarchy1"/>
    <dgm:cxn modelId="{BFB72756-B449-40C5-A632-01B3E047BE37}" type="presParOf" srcId="{82D0DE88-6A6E-45FC-9161-264B65F09623}" destId="{DF6967F6-18B7-4F32-ACCB-C6F4D2F0FCFA}" srcOrd="0" destOrd="0" presId="urn:microsoft.com/office/officeart/2005/8/layout/hierarchy1"/>
    <dgm:cxn modelId="{268E366C-68F0-4B23-AF1A-516E41E41E06}" type="presParOf" srcId="{DF6967F6-18B7-4F32-ACCB-C6F4D2F0FCFA}" destId="{AC7EE839-59D4-4044-834F-E68A9B05E5E8}" srcOrd="0" destOrd="0" presId="urn:microsoft.com/office/officeart/2005/8/layout/hierarchy1"/>
    <dgm:cxn modelId="{8224C5D4-9F20-4987-AF92-03F26A88F987}" type="presParOf" srcId="{DF6967F6-18B7-4F32-ACCB-C6F4D2F0FCFA}" destId="{4B532AC2-5168-4D57-805A-3A49CBA5E8AC}" srcOrd="1" destOrd="0" presId="urn:microsoft.com/office/officeart/2005/8/layout/hierarchy1"/>
    <dgm:cxn modelId="{8D9279FA-9AA8-435A-8564-FE69089B70D2}" type="presParOf" srcId="{82D0DE88-6A6E-45FC-9161-264B65F09623}" destId="{92BD4CE0-33DA-4C86-AAE9-4EE82BC21D89}" srcOrd="1" destOrd="0" presId="urn:microsoft.com/office/officeart/2005/8/layout/hierarchy1"/>
    <dgm:cxn modelId="{3323E2E8-8E6B-47A5-8555-87A795B1196B}" type="presParOf" srcId="{2ECBFD12-D037-4550-9957-64D84801E1C6}" destId="{5359A587-BD26-4AC1-AC3F-7F8409F40154}" srcOrd="2" destOrd="0" presId="urn:microsoft.com/office/officeart/2005/8/layout/hierarchy1"/>
    <dgm:cxn modelId="{0BDC7FF1-E887-4889-AC8C-A7F513EF7116}" type="presParOf" srcId="{5359A587-BD26-4AC1-AC3F-7F8409F40154}" destId="{7D08BA0B-5B7E-40D2-AA71-9BF71F227602}" srcOrd="0" destOrd="0" presId="urn:microsoft.com/office/officeart/2005/8/layout/hierarchy1"/>
    <dgm:cxn modelId="{9B40C640-46D0-4972-8901-C282A6AA2ABD}" type="presParOf" srcId="{7D08BA0B-5B7E-40D2-AA71-9BF71F227602}" destId="{170E9C02-2797-4DE8-A738-BDB14BF152B7}" srcOrd="0" destOrd="0" presId="urn:microsoft.com/office/officeart/2005/8/layout/hierarchy1"/>
    <dgm:cxn modelId="{B2DE2B7A-31FE-4061-9E4C-7DFAA7FD5D69}" type="presParOf" srcId="{7D08BA0B-5B7E-40D2-AA71-9BF71F227602}" destId="{0912F3B5-623C-4B47-AA9E-8619CF022DE6}" srcOrd="1" destOrd="0" presId="urn:microsoft.com/office/officeart/2005/8/layout/hierarchy1"/>
    <dgm:cxn modelId="{109985EB-DC99-4F36-B0FD-AE802D4FD0AB}" type="presParOf" srcId="{5359A587-BD26-4AC1-AC3F-7F8409F40154}" destId="{6A933BCA-E33A-4372-B9DD-D57D90391CB5}" srcOrd="1" destOrd="0" presId="urn:microsoft.com/office/officeart/2005/8/layout/hierarchy1"/>
    <dgm:cxn modelId="{86FC1E9E-3D71-4FB6-8F5F-AD1A81621635}" type="presParOf" srcId="{2ECBFD12-D037-4550-9957-64D84801E1C6}" destId="{EB74BC83-0A22-44A0-842C-FAD2740121F0}" srcOrd="3" destOrd="0" presId="urn:microsoft.com/office/officeart/2005/8/layout/hierarchy1"/>
    <dgm:cxn modelId="{D95D7189-B546-4CCD-83D7-69F8728EF191}" type="presParOf" srcId="{EB74BC83-0A22-44A0-842C-FAD2740121F0}" destId="{A7FA2318-B6AC-4E3E-8D7B-AE97C8745F9A}" srcOrd="0" destOrd="0" presId="urn:microsoft.com/office/officeart/2005/8/layout/hierarchy1"/>
    <dgm:cxn modelId="{CA2C0F59-03C5-4B39-9F6B-D71DA81072E9}" type="presParOf" srcId="{A7FA2318-B6AC-4E3E-8D7B-AE97C8745F9A}" destId="{BA66906F-85E5-45F6-8592-1B259571B953}" srcOrd="0" destOrd="0" presId="urn:microsoft.com/office/officeart/2005/8/layout/hierarchy1"/>
    <dgm:cxn modelId="{1C1CFBE7-F756-4C58-B280-312ABB1E2C9B}" type="presParOf" srcId="{A7FA2318-B6AC-4E3E-8D7B-AE97C8745F9A}" destId="{BA66EACA-5A33-443B-82B6-62D9C3FF981E}" srcOrd="1" destOrd="0" presId="urn:microsoft.com/office/officeart/2005/8/layout/hierarchy1"/>
    <dgm:cxn modelId="{1BC4FADC-361E-4E99-8DEF-5C483560DCB0}" type="presParOf" srcId="{EB74BC83-0A22-44A0-842C-FAD2740121F0}" destId="{476F4360-D0EE-4F2F-B526-9F6AF6EAFC5C}" srcOrd="1" destOrd="0" presId="urn:microsoft.com/office/officeart/2005/8/layout/hierarchy1"/>
    <dgm:cxn modelId="{9D4C403A-51A7-4985-8B3D-7C709CD68E1C}" type="presParOf" srcId="{2ECBFD12-D037-4550-9957-64D84801E1C6}" destId="{3171D5C9-49CB-4920-8E5B-3915C56C07B7}" srcOrd="4" destOrd="0" presId="urn:microsoft.com/office/officeart/2005/8/layout/hierarchy1"/>
    <dgm:cxn modelId="{E7DA21E5-5E4B-4A7D-B167-E78A7DEDDD58}" type="presParOf" srcId="{3171D5C9-49CB-4920-8E5B-3915C56C07B7}" destId="{0DC50550-2AC3-4133-B09E-4BB2E5C42BE6}" srcOrd="0" destOrd="0" presId="urn:microsoft.com/office/officeart/2005/8/layout/hierarchy1"/>
    <dgm:cxn modelId="{C58B33BC-2DFA-4474-83F8-EF3B12B5FA43}" type="presParOf" srcId="{0DC50550-2AC3-4133-B09E-4BB2E5C42BE6}" destId="{A0C530E0-5A97-43EE-826F-AA0173CD508C}" srcOrd="0" destOrd="0" presId="urn:microsoft.com/office/officeart/2005/8/layout/hierarchy1"/>
    <dgm:cxn modelId="{C8D69387-03ED-42DE-B898-C59BEB3470DB}" type="presParOf" srcId="{0DC50550-2AC3-4133-B09E-4BB2E5C42BE6}" destId="{C37F2AD5-AB32-4668-B6C1-89F625C3FCF4}" srcOrd="1" destOrd="0" presId="urn:microsoft.com/office/officeart/2005/8/layout/hierarchy1"/>
    <dgm:cxn modelId="{58CD3D55-6723-4D37-BD71-E95998AB44FD}" type="presParOf" srcId="{3171D5C9-49CB-4920-8E5B-3915C56C07B7}" destId="{86677464-B5D3-4207-89F2-5D75B99766C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374553-D65B-4F91-AD50-CC134944377E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5FE675A-D943-442E-86B5-5F5B5B8DCE4C}">
      <dgm:prSet/>
      <dgm:spPr/>
      <dgm:t>
        <a:bodyPr/>
        <a:lstStyle/>
        <a:p>
          <a:r>
            <a:rPr lang="en-US"/>
            <a:t>Pros +++</a:t>
          </a:r>
        </a:p>
      </dgm:t>
    </dgm:pt>
    <dgm:pt modelId="{30044DBA-9CE4-417B-BE4B-D1BDB097D21E}" type="parTrans" cxnId="{A7E33CC7-9363-4392-ABBB-9F5ABCD351E4}">
      <dgm:prSet/>
      <dgm:spPr/>
      <dgm:t>
        <a:bodyPr/>
        <a:lstStyle/>
        <a:p>
          <a:endParaRPr lang="en-US"/>
        </a:p>
      </dgm:t>
    </dgm:pt>
    <dgm:pt modelId="{2A47175B-5EB6-46F3-BE57-FFD165F258F6}" type="sibTrans" cxnId="{A7E33CC7-9363-4392-ABBB-9F5ABCD351E4}">
      <dgm:prSet/>
      <dgm:spPr/>
      <dgm:t>
        <a:bodyPr/>
        <a:lstStyle/>
        <a:p>
          <a:endParaRPr lang="en-US"/>
        </a:p>
      </dgm:t>
    </dgm:pt>
    <dgm:pt modelId="{2B37C57A-5BB5-4374-BD3F-9AAD703D4793}">
      <dgm:prSet/>
      <dgm:spPr/>
      <dgm:t>
        <a:bodyPr/>
        <a:lstStyle/>
        <a:p>
          <a:r>
            <a:rPr lang="en-US"/>
            <a:t>It uses a heatmap-based approach to obtain accurate object detection.</a:t>
          </a:r>
        </a:p>
      </dgm:t>
    </dgm:pt>
    <dgm:pt modelId="{24AE689D-B609-40DE-866E-BBE826ACF114}" type="parTrans" cxnId="{AAA9FBD9-B7D8-473E-B1CB-73556001FF9C}">
      <dgm:prSet/>
      <dgm:spPr/>
      <dgm:t>
        <a:bodyPr/>
        <a:lstStyle/>
        <a:p>
          <a:endParaRPr lang="en-US"/>
        </a:p>
      </dgm:t>
    </dgm:pt>
    <dgm:pt modelId="{E162A260-1790-43BB-BFB2-52CCBA59AD03}" type="sibTrans" cxnId="{AAA9FBD9-B7D8-473E-B1CB-73556001FF9C}">
      <dgm:prSet/>
      <dgm:spPr/>
      <dgm:t>
        <a:bodyPr/>
        <a:lstStyle/>
        <a:p>
          <a:endParaRPr lang="en-US"/>
        </a:p>
      </dgm:t>
    </dgm:pt>
    <dgm:pt modelId="{3C00D089-9B83-43F9-9346-98886EDB73C9}">
      <dgm:prSet/>
      <dgm:spPr/>
      <dgm:t>
        <a:bodyPr/>
        <a:lstStyle/>
        <a:p>
          <a:r>
            <a:rPr lang="en-US"/>
            <a:t>It uses a unique approach to simplify object detection and attain efficient inference.</a:t>
          </a:r>
        </a:p>
      </dgm:t>
    </dgm:pt>
    <dgm:pt modelId="{90083CEF-FE9F-43ED-AA67-7425A5AFA177}" type="parTrans" cxnId="{5BDD67B4-470E-4164-A11C-F681511BE289}">
      <dgm:prSet/>
      <dgm:spPr/>
      <dgm:t>
        <a:bodyPr/>
        <a:lstStyle/>
        <a:p>
          <a:endParaRPr lang="en-US"/>
        </a:p>
      </dgm:t>
    </dgm:pt>
    <dgm:pt modelId="{341B9C8B-B256-4F87-962D-954E6DDE4060}" type="sibTrans" cxnId="{5BDD67B4-470E-4164-A11C-F681511BE289}">
      <dgm:prSet/>
      <dgm:spPr/>
      <dgm:t>
        <a:bodyPr/>
        <a:lstStyle/>
        <a:p>
          <a:endParaRPr lang="en-US"/>
        </a:p>
      </dgm:t>
    </dgm:pt>
    <dgm:pt modelId="{CBEF70E1-6625-49A2-A0D9-7E3E984F8D18}">
      <dgm:prSet/>
      <dgm:spPr/>
      <dgm:t>
        <a:bodyPr/>
        <a:lstStyle/>
        <a:p>
          <a:r>
            <a:rPr lang="en-US"/>
            <a:t>Cons - - -</a:t>
          </a:r>
        </a:p>
      </dgm:t>
    </dgm:pt>
    <dgm:pt modelId="{7AD5CF26-5586-4912-969D-30C6B7D2BF2C}" type="parTrans" cxnId="{49822A3E-6D75-4AF2-BF6D-15CEDD73123B}">
      <dgm:prSet/>
      <dgm:spPr/>
      <dgm:t>
        <a:bodyPr/>
        <a:lstStyle/>
        <a:p>
          <a:endParaRPr lang="en-US"/>
        </a:p>
      </dgm:t>
    </dgm:pt>
    <dgm:pt modelId="{7BF7764E-7B53-438F-A222-5A07D1039651}" type="sibTrans" cxnId="{49822A3E-6D75-4AF2-BF6D-15CEDD73123B}">
      <dgm:prSet/>
      <dgm:spPr/>
      <dgm:t>
        <a:bodyPr/>
        <a:lstStyle/>
        <a:p>
          <a:endParaRPr lang="en-US"/>
        </a:p>
      </dgm:t>
    </dgm:pt>
    <dgm:pt modelId="{90BAA44C-8F85-4801-85F6-86AEC46AAB94}">
      <dgm:prSet/>
      <dgm:spPr/>
      <dgm:t>
        <a:bodyPr/>
        <a:lstStyle/>
        <a:p>
          <a:r>
            <a:rPr lang="en-US"/>
            <a:t>It demands a lot of computational resources compared to other simpler models.</a:t>
          </a:r>
        </a:p>
      </dgm:t>
    </dgm:pt>
    <dgm:pt modelId="{D359D4D7-717B-4908-8E16-90C13B1FF3AE}" type="parTrans" cxnId="{91E330B7-1FCD-4C1C-A3E3-DA5815F4AA48}">
      <dgm:prSet/>
      <dgm:spPr/>
      <dgm:t>
        <a:bodyPr/>
        <a:lstStyle/>
        <a:p>
          <a:endParaRPr lang="en-US"/>
        </a:p>
      </dgm:t>
    </dgm:pt>
    <dgm:pt modelId="{5A18771D-DEB4-4AD7-B0D6-E2821AB48F69}" type="sibTrans" cxnId="{91E330B7-1FCD-4C1C-A3E3-DA5815F4AA48}">
      <dgm:prSet/>
      <dgm:spPr/>
      <dgm:t>
        <a:bodyPr/>
        <a:lstStyle/>
        <a:p>
          <a:endParaRPr lang="en-US"/>
        </a:p>
      </dgm:t>
    </dgm:pt>
    <dgm:pt modelId="{72A3F4A2-112C-4B21-992B-A8158AC4B454}">
      <dgm:prSet/>
      <dgm:spPr/>
      <dgm:t>
        <a:bodyPr/>
        <a:lstStyle/>
        <a:p>
          <a:r>
            <a:rPr lang="en-US"/>
            <a:t>It contains extensive and diverse datasets but performs differently than expected.</a:t>
          </a:r>
        </a:p>
      </dgm:t>
    </dgm:pt>
    <dgm:pt modelId="{9E03ECE5-D1C9-414A-B20E-3A868E6B616E}" type="parTrans" cxnId="{08F75D85-B485-4C57-815A-8FF7A380F187}">
      <dgm:prSet/>
      <dgm:spPr/>
      <dgm:t>
        <a:bodyPr/>
        <a:lstStyle/>
        <a:p>
          <a:endParaRPr lang="en-US"/>
        </a:p>
      </dgm:t>
    </dgm:pt>
    <dgm:pt modelId="{330B646F-B31E-4A6C-9B15-6236A16AD89C}" type="sibTrans" cxnId="{08F75D85-B485-4C57-815A-8FF7A380F187}">
      <dgm:prSet/>
      <dgm:spPr/>
      <dgm:t>
        <a:bodyPr/>
        <a:lstStyle/>
        <a:p>
          <a:endParaRPr lang="en-US"/>
        </a:p>
      </dgm:t>
    </dgm:pt>
    <dgm:pt modelId="{D56C7125-A212-4BFE-8139-564344750995}" type="pres">
      <dgm:prSet presAssocID="{FE374553-D65B-4F91-AD50-CC134944377E}" presName="diagram" presStyleCnt="0">
        <dgm:presLayoutVars>
          <dgm:dir/>
          <dgm:resizeHandles val="exact"/>
        </dgm:presLayoutVars>
      </dgm:prSet>
      <dgm:spPr/>
    </dgm:pt>
    <dgm:pt modelId="{9FC2173E-F741-41D1-A72A-552C3921FB25}" type="pres">
      <dgm:prSet presAssocID="{95FE675A-D943-442E-86B5-5F5B5B8DCE4C}" presName="node" presStyleLbl="node1" presStyleIdx="0" presStyleCnt="2">
        <dgm:presLayoutVars>
          <dgm:bulletEnabled val="1"/>
        </dgm:presLayoutVars>
      </dgm:prSet>
      <dgm:spPr/>
    </dgm:pt>
    <dgm:pt modelId="{83B63826-4C5D-4829-B28A-D11EB67DAC37}" type="pres">
      <dgm:prSet presAssocID="{2A47175B-5EB6-46F3-BE57-FFD165F258F6}" presName="sibTrans" presStyleCnt="0"/>
      <dgm:spPr/>
    </dgm:pt>
    <dgm:pt modelId="{49172B2C-08DC-49C9-AB96-09D93FC5CC9D}" type="pres">
      <dgm:prSet presAssocID="{CBEF70E1-6625-49A2-A0D9-7E3E984F8D18}" presName="node" presStyleLbl="node1" presStyleIdx="1" presStyleCnt="2">
        <dgm:presLayoutVars>
          <dgm:bulletEnabled val="1"/>
        </dgm:presLayoutVars>
      </dgm:prSet>
      <dgm:spPr/>
    </dgm:pt>
  </dgm:ptLst>
  <dgm:cxnLst>
    <dgm:cxn modelId="{F4F7D401-0DCC-462D-867B-3B6AE8727F20}" type="presOf" srcId="{72A3F4A2-112C-4B21-992B-A8158AC4B454}" destId="{49172B2C-08DC-49C9-AB96-09D93FC5CC9D}" srcOrd="0" destOrd="2" presId="urn:microsoft.com/office/officeart/2005/8/layout/default"/>
    <dgm:cxn modelId="{49822A3E-6D75-4AF2-BF6D-15CEDD73123B}" srcId="{FE374553-D65B-4F91-AD50-CC134944377E}" destId="{CBEF70E1-6625-49A2-A0D9-7E3E984F8D18}" srcOrd="1" destOrd="0" parTransId="{7AD5CF26-5586-4912-969D-30C6B7D2BF2C}" sibTransId="{7BF7764E-7B53-438F-A222-5A07D1039651}"/>
    <dgm:cxn modelId="{C6D01C45-E83A-41AE-9F07-81256CD3154B}" type="presOf" srcId="{CBEF70E1-6625-49A2-A0D9-7E3E984F8D18}" destId="{49172B2C-08DC-49C9-AB96-09D93FC5CC9D}" srcOrd="0" destOrd="0" presId="urn:microsoft.com/office/officeart/2005/8/layout/default"/>
    <dgm:cxn modelId="{A50F3368-89F3-4B5B-92CA-92AC53568A76}" type="presOf" srcId="{90BAA44C-8F85-4801-85F6-86AEC46AAB94}" destId="{49172B2C-08DC-49C9-AB96-09D93FC5CC9D}" srcOrd="0" destOrd="1" presId="urn:microsoft.com/office/officeart/2005/8/layout/default"/>
    <dgm:cxn modelId="{EAEAFC4D-9663-4CCE-8196-7964364D2BB4}" type="presOf" srcId="{3C00D089-9B83-43F9-9346-98886EDB73C9}" destId="{9FC2173E-F741-41D1-A72A-552C3921FB25}" srcOrd="0" destOrd="2" presId="urn:microsoft.com/office/officeart/2005/8/layout/default"/>
    <dgm:cxn modelId="{7CAF9F72-AE8E-4155-8B7C-B7FC708DB3DF}" type="presOf" srcId="{2B37C57A-5BB5-4374-BD3F-9AAD703D4793}" destId="{9FC2173E-F741-41D1-A72A-552C3921FB25}" srcOrd="0" destOrd="1" presId="urn:microsoft.com/office/officeart/2005/8/layout/default"/>
    <dgm:cxn modelId="{67EA2D75-A115-42AE-8DF6-C4456E25F8BC}" type="presOf" srcId="{95FE675A-D943-442E-86B5-5F5B5B8DCE4C}" destId="{9FC2173E-F741-41D1-A72A-552C3921FB25}" srcOrd="0" destOrd="0" presId="urn:microsoft.com/office/officeart/2005/8/layout/default"/>
    <dgm:cxn modelId="{08F75D85-B485-4C57-815A-8FF7A380F187}" srcId="{CBEF70E1-6625-49A2-A0D9-7E3E984F8D18}" destId="{72A3F4A2-112C-4B21-992B-A8158AC4B454}" srcOrd="1" destOrd="0" parTransId="{9E03ECE5-D1C9-414A-B20E-3A868E6B616E}" sibTransId="{330B646F-B31E-4A6C-9B15-6236A16AD89C}"/>
    <dgm:cxn modelId="{5BDD67B4-470E-4164-A11C-F681511BE289}" srcId="{95FE675A-D943-442E-86B5-5F5B5B8DCE4C}" destId="{3C00D089-9B83-43F9-9346-98886EDB73C9}" srcOrd="1" destOrd="0" parTransId="{90083CEF-FE9F-43ED-AA67-7425A5AFA177}" sibTransId="{341B9C8B-B256-4F87-962D-954E6DDE4060}"/>
    <dgm:cxn modelId="{91E330B7-1FCD-4C1C-A3E3-DA5815F4AA48}" srcId="{CBEF70E1-6625-49A2-A0D9-7E3E984F8D18}" destId="{90BAA44C-8F85-4801-85F6-86AEC46AAB94}" srcOrd="0" destOrd="0" parTransId="{D359D4D7-717B-4908-8E16-90C13B1FF3AE}" sibTransId="{5A18771D-DEB4-4AD7-B0D6-E2821AB48F69}"/>
    <dgm:cxn modelId="{A7E33CC7-9363-4392-ABBB-9F5ABCD351E4}" srcId="{FE374553-D65B-4F91-AD50-CC134944377E}" destId="{95FE675A-D943-442E-86B5-5F5B5B8DCE4C}" srcOrd="0" destOrd="0" parTransId="{30044DBA-9CE4-417B-BE4B-D1BDB097D21E}" sibTransId="{2A47175B-5EB6-46F3-BE57-FFD165F258F6}"/>
    <dgm:cxn modelId="{AAA9FBD9-B7D8-473E-B1CB-73556001FF9C}" srcId="{95FE675A-D943-442E-86B5-5F5B5B8DCE4C}" destId="{2B37C57A-5BB5-4374-BD3F-9AAD703D4793}" srcOrd="0" destOrd="0" parTransId="{24AE689D-B609-40DE-866E-BBE826ACF114}" sibTransId="{E162A260-1790-43BB-BFB2-52CCBA59AD03}"/>
    <dgm:cxn modelId="{C31C30F9-F876-4877-9BB5-161086B3DCD7}" type="presOf" srcId="{FE374553-D65B-4F91-AD50-CC134944377E}" destId="{D56C7125-A212-4BFE-8139-564344750995}" srcOrd="0" destOrd="0" presId="urn:microsoft.com/office/officeart/2005/8/layout/default"/>
    <dgm:cxn modelId="{6B2EF747-3AFE-4312-829A-AF9A68AF8A2E}" type="presParOf" srcId="{D56C7125-A212-4BFE-8139-564344750995}" destId="{9FC2173E-F741-41D1-A72A-552C3921FB25}" srcOrd="0" destOrd="0" presId="urn:microsoft.com/office/officeart/2005/8/layout/default"/>
    <dgm:cxn modelId="{C33844EF-FFC1-4855-B49D-9AAAA015CF59}" type="presParOf" srcId="{D56C7125-A212-4BFE-8139-564344750995}" destId="{83B63826-4C5D-4829-B28A-D11EB67DAC37}" srcOrd="1" destOrd="0" presId="urn:microsoft.com/office/officeart/2005/8/layout/default"/>
    <dgm:cxn modelId="{305F54ED-5381-4E1D-9684-CA6F5F808AA7}" type="presParOf" srcId="{D56C7125-A212-4BFE-8139-564344750995}" destId="{49172B2C-08DC-49C9-AB96-09D93FC5CC9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BE5B7-CCE4-462C-8988-92C5B4F0DB00}">
      <dsp:nvSpPr>
        <dsp:cNvPr id="0" name=""/>
        <dsp:cNvSpPr/>
      </dsp:nvSpPr>
      <dsp:spPr>
        <a:xfrm>
          <a:off x="3654" y="1210702"/>
          <a:ext cx="1780750" cy="11307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03A10-280C-4F38-ADB8-8207A64396FD}">
      <dsp:nvSpPr>
        <dsp:cNvPr id="0" name=""/>
        <dsp:cNvSpPr/>
      </dsp:nvSpPr>
      <dsp:spPr>
        <a:xfrm>
          <a:off x="201515" y="1398670"/>
          <a:ext cx="1780750" cy="113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CenterNet</a:t>
          </a:r>
        </a:p>
      </dsp:txBody>
      <dsp:txXfrm>
        <a:off x="234634" y="1431789"/>
        <a:ext cx="1714512" cy="1064538"/>
      </dsp:txXfrm>
    </dsp:sp>
    <dsp:sp modelId="{AC7EE839-59D4-4044-834F-E68A9B05E5E8}">
      <dsp:nvSpPr>
        <dsp:cNvPr id="0" name=""/>
        <dsp:cNvSpPr/>
      </dsp:nvSpPr>
      <dsp:spPr>
        <a:xfrm>
          <a:off x="2180127" y="1210702"/>
          <a:ext cx="1780750" cy="11307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32AC2-5168-4D57-805A-3A49CBA5E8AC}">
      <dsp:nvSpPr>
        <dsp:cNvPr id="0" name=""/>
        <dsp:cNvSpPr/>
      </dsp:nvSpPr>
      <dsp:spPr>
        <a:xfrm>
          <a:off x="2377988" y="1398670"/>
          <a:ext cx="1780750" cy="113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Faster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R-CNN</a:t>
          </a:r>
        </a:p>
      </dsp:txBody>
      <dsp:txXfrm>
        <a:off x="2411107" y="1431789"/>
        <a:ext cx="1714512" cy="1064538"/>
      </dsp:txXfrm>
    </dsp:sp>
    <dsp:sp modelId="{170E9C02-2797-4DE8-A738-BDB14BF152B7}">
      <dsp:nvSpPr>
        <dsp:cNvPr id="0" name=""/>
        <dsp:cNvSpPr/>
      </dsp:nvSpPr>
      <dsp:spPr>
        <a:xfrm>
          <a:off x="4356600" y="1210702"/>
          <a:ext cx="1780750" cy="11307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2F3B5-623C-4B47-AA9E-8619CF022DE6}">
      <dsp:nvSpPr>
        <dsp:cNvPr id="0" name=""/>
        <dsp:cNvSpPr/>
      </dsp:nvSpPr>
      <dsp:spPr>
        <a:xfrm>
          <a:off x="4554461" y="1398670"/>
          <a:ext cx="1780750" cy="113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SSD</a:t>
          </a:r>
        </a:p>
      </dsp:txBody>
      <dsp:txXfrm>
        <a:off x="4587580" y="1431789"/>
        <a:ext cx="1714512" cy="1064538"/>
      </dsp:txXfrm>
    </dsp:sp>
    <dsp:sp modelId="{BA66906F-85E5-45F6-8592-1B259571B953}">
      <dsp:nvSpPr>
        <dsp:cNvPr id="0" name=""/>
        <dsp:cNvSpPr/>
      </dsp:nvSpPr>
      <dsp:spPr>
        <a:xfrm>
          <a:off x="6533073" y="1210702"/>
          <a:ext cx="1780750" cy="11307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6EACA-5A33-443B-82B6-62D9C3FF981E}">
      <dsp:nvSpPr>
        <dsp:cNvPr id="0" name=""/>
        <dsp:cNvSpPr/>
      </dsp:nvSpPr>
      <dsp:spPr>
        <a:xfrm>
          <a:off x="6730934" y="1398670"/>
          <a:ext cx="1780750" cy="113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EfficientDet</a:t>
          </a:r>
        </a:p>
      </dsp:txBody>
      <dsp:txXfrm>
        <a:off x="6764053" y="1431789"/>
        <a:ext cx="1714512" cy="1064538"/>
      </dsp:txXfrm>
    </dsp:sp>
    <dsp:sp modelId="{A0C530E0-5A97-43EE-826F-AA0173CD508C}">
      <dsp:nvSpPr>
        <dsp:cNvPr id="0" name=""/>
        <dsp:cNvSpPr/>
      </dsp:nvSpPr>
      <dsp:spPr>
        <a:xfrm>
          <a:off x="8709545" y="1210702"/>
          <a:ext cx="1780750" cy="11307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F2AD5-AB32-4668-B6C1-89F625C3FCF4}">
      <dsp:nvSpPr>
        <dsp:cNvPr id="0" name=""/>
        <dsp:cNvSpPr/>
      </dsp:nvSpPr>
      <dsp:spPr>
        <a:xfrm>
          <a:off x="8907407" y="1398670"/>
          <a:ext cx="1780750" cy="1130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DETR</a:t>
          </a:r>
        </a:p>
      </dsp:txBody>
      <dsp:txXfrm>
        <a:off x="8940526" y="1431789"/>
        <a:ext cx="1714512" cy="10645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C2173E-F741-41D1-A72A-552C3921FB25}">
      <dsp:nvSpPr>
        <dsp:cNvPr id="0" name=""/>
        <dsp:cNvSpPr/>
      </dsp:nvSpPr>
      <dsp:spPr>
        <a:xfrm>
          <a:off x="1305" y="343046"/>
          <a:ext cx="5090096" cy="30540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Pros +++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It uses a heatmap-based approach to obtain accurate object detection.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It uses a unique approach to simplify object detection and attain efficient inference.</a:t>
          </a:r>
        </a:p>
      </dsp:txBody>
      <dsp:txXfrm>
        <a:off x="1305" y="343046"/>
        <a:ext cx="5090096" cy="3054057"/>
      </dsp:txXfrm>
    </dsp:sp>
    <dsp:sp modelId="{49172B2C-08DC-49C9-AB96-09D93FC5CC9D}">
      <dsp:nvSpPr>
        <dsp:cNvPr id="0" name=""/>
        <dsp:cNvSpPr/>
      </dsp:nvSpPr>
      <dsp:spPr>
        <a:xfrm>
          <a:off x="5600410" y="343046"/>
          <a:ext cx="5090096" cy="30540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Cons - - -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It demands a lot of computational resources compared to other simpler models.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It contains extensive and diverse datasets but performs differently than expected.</a:t>
          </a:r>
        </a:p>
      </dsp:txBody>
      <dsp:txXfrm>
        <a:off x="5600410" y="343046"/>
        <a:ext cx="5090096" cy="30540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88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30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61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3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32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5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3/13/2025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34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8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3/13/2025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13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28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16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14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network&#10;&#10;AI-generated content may be incorrect.">
            <a:extLst>
              <a:ext uri="{FF2B5EF4-FFF2-40B4-BE49-F238E27FC236}">
                <a16:creationId xmlns:a16="http://schemas.microsoft.com/office/drawing/2014/main" id="{C5B8CD80-09E1-85AA-1B50-CEA26E6606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46" b="2193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78E32-2BBD-FA4D-D851-200A4DEE0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YOLO alternatives</a:t>
            </a:r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F6EED0-AF75-5C0B-73E0-242BF9867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3988340"/>
            <a:ext cx="2736589" cy="1536158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Kalybek Aruzhan</a:t>
            </a:r>
            <a:endParaRPr lang="ru-RU" sz="24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810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AE4C0-34EA-E960-1CF8-4F764AA7A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823" y="1360011"/>
            <a:ext cx="4308016" cy="486947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err="1"/>
              <a:t>EfficientDet</a:t>
            </a:r>
            <a:r>
              <a:rPr lang="en-US" dirty="0"/>
              <a:t> is one of the best YOLO Alternatives for Real-Time Object Detection that balances accuracy and efficiency. It demonstrates excellent performance on different object detection benchmarks.</a:t>
            </a:r>
          </a:p>
          <a:p>
            <a:r>
              <a:rPr lang="en-US" dirty="0"/>
              <a:t>Models developed are highly efficient and scalable to attain balance in the model size.</a:t>
            </a:r>
          </a:p>
          <a:p>
            <a:r>
              <a:rPr lang="en-US" dirty="0"/>
              <a:t>Use compound scaling technique to optimize depth, width, and resolution.</a:t>
            </a:r>
          </a:p>
          <a:p>
            <a:r>
              <a:rPr lang="en-US" dirty="0"/>
              <a:t>Highly efficient and accurate in detecting objects from images.</a:t>
            </a:r>
          </a:p>
          <a:p>
            <a:r>
              <a:rPr lang="en-US" dirty="0"/>
              <a:t>Use multi-scale feature fusion technique to capture and combine features at multiple scales.</a:t>
            </a:r>
          </a:p>
        </p:txBody>
      </p:sp>
      <p:pic>
        <p:nvPicPr>
          <p:cNvPr id="4098" name="Picture 2" descr="GitHub - zylo117/Yet-Another-EfficientDet-Pytorch: The pytorch re-implement  of the official efficientdet with SOTA performance in real time and  pretrained weights.">
            <a:extLst>
              <a:ext uri="{FF2B5EF4-FFF2-40B4-BE49-F238E27FC236}">
                <a16:creationId xmlns:a16="http://schemas.microsoft.com/office/drawing/2014/main" id="{586D1AB4-AFBD-A9FD-BE04-F4D250EC8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57394"/>
            <a:ext cx="5005542" cy="281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0C6946-0BCE-49E4-5EEA-EA8CBA36C616}"/>
              </a:ext>
            </a:extLst>
          </p:cNvPr>
          <p:cNvSpPr txBox="1"/>
          <p:nvPr/>
        </p:nvSpPr>
        <p:spPr>
          <a:xfrm>
            <a:off x="5198029" y="4009250"/>
            <a:ext cx="67280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+++Boost detection of objects of different sizes and handle objects with varying scale variations.</a:t>
            </a:r>
          </a:p>
          <a:p>
            <a:pPr marL="0" indent="0">
              <a:buNone/>
            </a:pPr>
            <a:r>
              <a:rPr lang="en-US" dirty="0"/>
              <a:t>+++Handles challenging object detection scenarios efficiently.</a:t>
            </a:r>
          </a:p>
          <a:p>
            <a:pPr marL="0" indent="0">
              <a:buNone/>
            </a:pPr>
            <a:r>
              <a:rPr lang="en-US" dirty="0"/>
              <a:t>- - - It consumes a lot of computational resources to train and fine-tune models.</a:t>
            </a:r>
          </a:p>
          <a:p>
            <a:pPr marL="0" indent="0">
              <a:buNone/>
            </a:pPr>
            <a:r>
              <a:rPr lang="en-US" dirty="0"/>
              <a:t>- - - To achieve optimal results, you will need well-labeled training data.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0802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70594-79BA-07CB-83C4-7D2008738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367" y="3118104"/>
            <a:ext cx="10691265" cy="2922055"/>
          </a:xfrm>
        </p:spPr>
        <p:txBody>
          <a:bodyPr>
            <a:normAutofit lnSpcReduction="10000"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1800" b="1" dirty="0"/>
              <a:t>DETR</a:t>
            </a:r>
            <a:r>
              <a:rPr lang="en-US" sz="1800" dirty="0"/>
              <a:t> is the best object detection deep learning algorithm that plays a crucial role in computer vision. It uses transformers' power to predict object classes and bounding boxes.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Apply transformers to detect objects seamlessly.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It uses self-attention to process the images holistically.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Predicts the position of objects and corresponding classes from the input image.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Eliminate the need for anchor boxes to streamline the detection process.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+++Use transformer-based architecture to detect objects accurately.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+++Have the capability to handle overlapping objects easily.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- - - Computationally, it is expensive to attain optimal performance.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- - - Using large amounts of datasets and smaller datasets leads to suboptimal performance.</a:t>
            </a:r>
            <a:endParaRPr lang="ru-RU" sz="1800" dirty="0"/>
          </a:p>
        </p:txBody>
      </p:sp>
      <p:pic>
        <p:nvPicPr>
          <p:cNvPr id="5122" name="Picture 2" descr="GitHub - Ixiaohuihuihui/AO2-DETR: AO2-DETR: Arbitrary-Oriented Object  Detection Transformer">
            <a:extLst>
              <a:ext uri="{FF2B5EF4-FFF2-40B4-BE49-F238E27FC236}">
                <a16:creationId xmlns:a16="http://schemas.microsoft.com/office/drawing/2014/main" id="{1B86D3B4-B12E-BA84-E087-7D564583D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169" y="817841"/>
            <a:ext cx="7587048" cy="202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483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778B7-8435-5858-648D-A7E6252E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over time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91E4EC-B96E-AB1A-FC50-73E645082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563"/>
          <a:stretch/>
        </p:blipFill>
        <p:spPr>
          <a:xfrm>
            <a:off x="257811" y="1808480"/>
            <a:ext cx="11233554" cy="4062730"/>
          </a:xfrm>
        </p:spPr>
      </p:pic>
    </p:spTree>
    <p:extLst>
      <p:ext uri="{BB962C8B-B14F-4D97-AF65-F5344CB8AC3E}">
        <p14:creationId xmlns:p14="http://schemas.microsoft.com/office/powerpoint/2010/main" val="2938058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D93DC1-602B-C3BB-D105-0F48D2FB1D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8154970"/>
              </p:ext>
            </p:extLst>
          </p:nvPr>
        </p:nvGraphicFramePr>
        <p:xfrm>
          <a:off x="622267" y="204420"/>
          <a:ext cx="10691808" cy="644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273">
                  <a:extLst>
                    <a:ext uri="{9D8B030D-6E8A-4147-A177-3AD203B41FA5}">
                      <a16:colId xmlns:a16="http://schemas.microsoft.com/office/drawing/2014/main" val="2352463999"/>
                    </a:ext>
                  </a:extLst>
                </a:gridCol>
                <a:gridCol w="1449422">
                  <a:extLst>
                    <a:ext uri="{9D8B030D-6E8A-4147-A177-3AD203B41FA5}">
                      <a16:colId xmlns:a16="http://schemas.microsoft.com/office/drawing/2014/main" val="609631953"/>
                    </a:ext>
                  </a:extLst>
                </a:gridCol>
                <a:gridCol w="1303506">
                  <a:extLst>
                    <a:ext uri="{9D8B030D-6E8A-4147-A177-3AD203B41FA5}">
                      <a16:colId xmlns:a16="http://schemas.microsoft.com/office/drawing/2014/main" val="168563627"/>
                    </a:ext>
                  </a:extLst>
                </a:gridCol>
                <a:gridCol w="1021405">
                  <a:extLst>
                    <a:ext uri="{9D8B030D-6E8A-4147-A177-3AD203B41FA5}">
                      <a16:colId xmlns:a16="http://schemas.microsoft.com/office/drawing/2014/main" val="1262555779"/>
                    </a:ext>
                  </a:extLst>
                </a:gridCol>
                <a:gridCol w="2577829">
                  <a:extLst>
                    <a:ext uri="{9D8B030D-6E8A-4147-A177-3AD203B41FA5}">
                      <a16:colId xmlns:a16="http://schemas.microsoft.com/office/drawing/2014/main" val="3652002471"/>
                    </a:ext>
                  </a:extLst>
                </a:gridCol>
                <a:gridCol w="2802373">
                  <a:extLst>
                    <a:ext uri="{9D8B030D-6E8A-4147-A177-3AD203B41FA5}">
                      <a16:colId xmlns:a16="http://schemas.microsoft.com/office/drawing/2014/main" val="1254009826"/>
                    </a:ext>
                  </a:extLst>
                </a:gridCol>
              </a:tblGrid>
              <a:tr h="6642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Architecture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Speed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101770"/>
                  </a:ext>
                </a:extLst>
              </a:tr>
              <a:tr h="66426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YOLO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Single-pass CNN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(lower than Faster R-CNN)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High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Fast, versatile, easy to train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May be less accurate than complex models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5205746"/>
                  </a:ext>
                </a:extLst>
              </a:tr>
              <a:tr h="66426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DETR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Transformer-based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accuracy, no need for anchors, handles overlapping objects well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Requires large datasets, computationally expensive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729444"/>
                  </a:ext>
                </a:extLst>
              </a:tr>
              <a:tr h="66426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CenterNet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Heatmap-based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Simple architecture, precise object center detection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computational cost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429486"/>
                  </a:ext>
                </a:extLst>
              </a:tr>
              <a:tr h="66426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EfficientDet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 with compound scaling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Scalable, efficient for detecting objects of various sizes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Requires powerful resources for training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111025"/>
                  </a:ext>
                </a:extLst>
              </a:tr>
              <a:tr h="66426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Faster R-CNN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Two-stage R-CNN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High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accuracy, good for detecting small objects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Slow, complex to configure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7167281"/>
                  </a:ext>
                </a:extLst>
              </a:tr>
              <a:tr h="66426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SSD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Single-pass CNN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 speed, performs classification and localization simultaneously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Struggles with small object detection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024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137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0A6C-4AE9-B444-5EC6-199C741F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example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4D9E7-F509-9E1F-22E1-F6FA14CE3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967" y="226978"/>
            <a:ext cx="5224933" cy="6404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C8FB42-1874-1D42-A52C-07C4E471A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62" y="1591053"/>
            <a:ext cx="4035458" cy="50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82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FB84A-76CF-8D7F-50B6-5F1025F3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EXAMPLE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84CDA-0E4C-E8D7-20E4-7AA6BD9F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199" y="914400"/>
            <a:ext cx="5754619" cy="5008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B0C08E-6599-C79E-A6F8-2AFE33BCE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98" y="2109619"/>
            <a:ext cx="4636119" cy="371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82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50AEE-A28F-AE9C-C4CA-93D3E4C8A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B25E-2497-E697-B251-F0D8EE324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EXAMPLE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3D87BA-4519-3E2F-DB43-CD9D74F3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852" y="939114"/>
            <a:ext cx="4058855" cy="4979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08B448-5DBF-A256-9115-511212FAF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22" y="2065999"/>
            <a:ext cx="6147637" cy="350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65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6277-A305-DF42-D477-62B90686A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2763" y="5309259"/>
            <a:ext cx="3464728" cy="1307592"/>
          </a:xfrm>
        </p:spPr>
        <p:txBody>
          <a:bodyPr>
            <a:normAutofit/>
          </a:bodyPr>
          <a:lstStyle/>
          <a:p>
            <a:r>
              <a:rPr lang="en-US" sz="3200" dirty="0"/>
              <a:t>conclusion</a:t>
            </a:r>
            <a:endParaRPr lang="ru-RU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D6D9-2CD9-FCAC-855A-B1CA77678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2937" y="2236339"/>
            <a:ext cx="7887795" cy="307292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dirty="0"/>
              <a:t>YOLO &amp; SSD → Best for </a:t>
            </a:r>
            <a:r>
              <a:rPr lang="en-US" sz="1800" b="1" dirty="0"/>
              <a:t>real-time</a:t>
            </a:r>
            <a:r>
              <a:rPr lang="en-US" sz="1800" dirty="0"/>
              <a:t> applications.</a:t>
            </a:r>
            <a:endParaRPr lang="kk-KZ" sz="1800" dirty="0"/>
          </a:p>
          <a:p>
            <a:pPr>
              <a:buNone/>
            </a:pPr>
            <a:r>
              <a:rPr lang="en-US" sz="1800" dirty="0"/>
              <a:t>Faster R-CNN &amp; DETR → Best for </a:t>
            </a:r>
            <a:r>
              <a:rPr lang="en-US" sz="1800" b="1" dirty="0"/>
              <a:t>high-accuracy</a:t>
            </a:r>
            <a:r>
              <a:rPr lang="en-US" sz="1800" dirty="0"/>
              <a:t> tasks.</a:t>
            </a:r>
            <a:endParaRPr lang="kk-KZ" sz="1800" dirty="0"/>
          </a:p>
          <a:p>
            <a:pPr>
              <a:buNone/>
            </a:pPr>
            <a:r>
              <a:rPr lang="en-US" sz="1800" dirty="0" err="1"/>
              <a:t>EfficientDet</a:t>
            </a:r>
            <a:r>
              <a:rPr lang="en-US" sz="1800" dirty="0"/>
              <a:t> → Balanced choice for </a:t>
            </a:r>
            <a:r>
              <a:rPr lang="en-US" sz="1800" b="1" dirty="0"/>
              <a:t>efficiency</a:t>
            </a:r>
            <a:r>
              <a:rPr lang="en-US" sz="1800" dirty="0"/>
              <a:t> and </a:t>
            </a:r>
            <a:r>
              <a:rPr lang="en-US" sz="1800" b="1" dirty="0"/>
              <a:t>scalability</a:t>
            </a:r>
            <a:r>
              <a:rPr lang="en-US" sz="1800" dirty="0"/>
              <a:t>.</a:t>
            </a:r>
            <a:endParaRPr lang="kk-KZ" sz="1800" dirty="0"/>
          </a:p>
          <a:p>
            <a:pPr>
              <a:buNone/>
            </a:pPr>
            <a:r>
              <a:rPr lang="en-US" sz="1800" dirty="0" err="1"/>
              <a:t>CenterNet</a:t>
            </a:r>
            <a:r>
              <a:rPr lang="en-US" sz="1800" dirty="0"/>
              <a:t> → </a:t>
            </a:r>
            <a:r>
              <a:rPr lang="en-US" sz="1800" b="1" dirty="0"/>
              <a:t>Accurate</a:t>
            </a:r>
            <a:r>
              <a:rPr lang="en-US" sz="1800" dirty="0"/>
              <a:t> but computationally expensive.</a:t>
            </a:r>
          </a:p>
        </p:txBody>
      </p:sp>
    </p:spTree>
    <p:extLst>
      <p:ext uri="{BB962C8B-B14F-4D97-AF65-F5344CB8AC3E}">
        <p14:creationId xmlns:p14="http://schemas.microsoft.com/office/powerpoint/2010/main" val="769904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1B1408-0E1F-4225-7AF9-2F16FFF0E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BF0E27-40AB-983E-C6DC-4013CE1BB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network&#10;&#10;AI-generated content may be incorrect.">
            <a:extLst>
              <a:ext uri="{FF2B5EF4-FFF2-40B4-BE49-F238E27FC236}">
                <a16:creationId xmlns:a16="http://schemas.microsoft.com/office/drawing/2014/main" id="{41955F5E-C2E3-4D75-8FD8-D6515158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46" b="2193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DDFC34-547C-306F-2338-54102D8A3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F78-C42F-F091-494E-586E5DEB2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Thanks for attention!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A981A-CE0E-299D-4D56-C09FDDB0C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2865" y="3988340"/>
            <a:ext cx="2736589" cy="1536158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Kalybek Aruzhan</a:t>
            </a:r>
            <a:endParaRPr lang="ru-RU" sz="24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B6CB1D-2111-B829-DEC4-5DD20CCE9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876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1911E-ADFA-892B-1554-86CE3FAF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1378515"/>
            <a:ext cx="10691265" cy="1307592"/>
          </a:xfrm>
        </p:spPr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0F951-AE56-DFB9-B17C-4928989AC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546" y="1030168"/>
            <a:ext cx="7072819" cy="1576845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/>
              <a:t>YOLO (You Only Look Once)</a:t>
            </a:r>
            <a:r>
              <a:rPr lang="en-US" dirty="0"/>
              <a:t> is a family of models for real-time object detection. YOLO processes an image in a single pass through the neural network, dividing it into a grid and predicting object coordinates, classes, and confidence scores. 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FBA506-F7A3-DD90-4405-06521E978670}"/>
              </a:ext>
            </a:extLst>
          </p:cNvPr>
          <p:cNvSpPr txBox="1"/>
          <p:nvPr/>
        </p:nvSpPr>
        <p:spPr>
          <a:xfrm>
            <a:off x="700635" y="2751511"/>
            <a:ext cx="499555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Why YOLO is popular in object detection tasks? </a:t>
            </a:r>
          </a:p>
          <a:p>
            <a:pPr algn="just"/>
            <a:r>
              <a:rPr lang="en-US" sz="2000" dirty="0"/>
              <a:t>YOLO is popular due to its </a:t>
            </a:r>
            <a:r>
              <a:rPr lang="en-US" sz="2000" b="1" dirty="0"/>
              <a:t>high speed</a:t>
            </a:r>
            <a:r>
              <a:rPr lang="en-US" sz="2000" dirty="0"/>
              <a:t> (processes images in a single pass), </a:t>
            </a:r>
            <a:r>
              <a:rPr lang="en-US" sz="2000" b="1" dirty="0"/>
              <a:t>good accuracy</a:t>
            </a:r>
            <a:r>
              <a:rPr lang="en-US" sz="2000" dirty="0"/>
              <a:t>, </a:t>
            </a:r>
            <a:r>
              <a:rPr lang="en-US" sz="2000" b="1" dirty="0"/>
              <a:t>versatility</a:t>
            </a:r>
            <a:r>
              <a:rPr lang="en-US" sz="2000" dirty="0"/>
              <a:t> (works on various devices), </a:t>
            </a:r>
            <a:r>
              <a:rPr lang="en-US" sz="2000" b="1" dirty="0"/>
              <a:t>ease of training</a:t>
            </a:r>
            <a:r>
              <a:rPr lang="en-US" sz="2000" dirty="0"/>
              <a:t>, and </a:t>
            </a:r>
            <a:r>
              <a:rPr lang="en-US" sz="2000" b="1" dirty="0"/>
              <a:t>flexibility</a:t>
            </a:r>
            <a:r>
              <a:rPr lang="en-US" sz="2000" dirty="0"/>
              <a:t> (suitable for tasks like tracking, segmentation, and object counting). New versions continue to improve, balancing speed and quality.</a:t>
            </a:r>
            <a:endParaRPr lang="ru-RU" sz="2000" dirty="0"/>
          </a:p>
        </p:txBody>
      </p:sp>
      <p:pic>
        <p:nvPicPr>
          <p:cNvPr id="6" name="Picture 4" descr="R-CNN - Neural Network for Object Detection and Semantic Segmentation">
            <a:extLst>
              <a:ext uri="{FF2B5EF4-FFF2-40B4-BE49-F238E27FC236}">
                <a16:creationId xmlns:a16="http://schemas.microsoft.com/office/drawing/2014/main" id="{A70CCFE1-1BEE-94D1-4F75-C77EF6DED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60" y="2751511"/>
            <a:ext cx="5276280" cy="29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538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43EF5C-4E7A-411A-1AFA-937F324D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Main YOLO alternatives</a:t>
            </a:r>
            <a:endParaRPr lang="ru-RU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B142C5-CE25-76DA-6AF2-FB46ACC971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4593160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110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2E998-C3B3-4C71-7000-B34C86BD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149" y="3516550"/>
            <a:ext cx="10105701" cy="2738779"/>
          </a:xfrm>
        </p:spPr>
        <p:txBody>
          <a:bodyPr>
            <a:normAutofit lnSpcReduction="10000"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b="1" i="0" dirty="0" err="1">
                <a:solidFill>
                  <a:srgbClr val="1D1D1F"/>
                </a:solidFill>
                <a:effectLst/>
              </a:rPr>
              <a:t>CenterNet</a:t>
            </a:r>
            <a:r>
              <a:rPr lang="en-US" b="0" i="0" dirty="0">
                <a:solidFill>
                  <a:srgbClr val="1D1D1F"/>
                </a:solidFill>
                <a:effectLst/>
              </a:rPr>
              <a:t> is one of the best YOLO Alternatives for Real-Time Object Detection and is considered the best deep-learning model to predict the center of objects and attributes. It uses a heat maps-based approach to deliver accuracy and efficiency.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 i="0" dirty="0">
                <a:solidFill>
                  <a:srgbClr val="1D1D1F"/>
                </a:solidFill>
                <a:effectLst/>
              </a:rPr>
              <a:t>Features: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D1F"/>
                </a:solidFill>
                <a:effectLst/>
              </a:rPr>
              <a:t>It depends on the heatmap to find the object centers and attributes.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D1F"/>
                </a:solidFill>
                <a:effectLst/>
              </a:rPr>
              <a:t>Predict the attribute size and position of the object.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D1F"/>
                </a:solidFill>
                <a:effectLst/>
              </a:rPr>
              <a:t>Can handle different object types and orientations seamlessly.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D1F"/>
                </a:solidFill>
                <a:effectLst/>
              </a:rPr>
              <a:t>Obtain accurate pixel-level alignment between different features and output masks.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CenterNet: Keypoint Triplets for Object Detection | Papers With Code">
            <a:extLst>
              <a:ext uri="{FF2B5EF4-FFF2-40B4-BE49-F238E27FC236}">
                <a16:creationId xmlns:a16="http://schemas.microsoft.com/office/drawing/2014/main" id="{D176F34E-08C6-7AFC-BC41-30E3D89EF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02" y="905006"/>
            <a:ext cx="9705340" cy="24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96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BF7A261-FCE2-7616-A563-6381A6EF1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 err="1"/>
              <a:t>centernet</a:t>
            </a:r>
            <a:endParaRPr lang="ru-RU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BB36EEF-178C-6B0D-0452-D7EDB1523F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9504285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3428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3ED59-69DD-48EE-3077-3F8BEE06B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366" y="2666991"/>
            <a:ext cx="10691265" cy="363220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Faster R-CNN </a:t>
            </a:r>
            <a:r>
              <a:rPr lang="en-US" dirty="0"/>
              <a:t>is one of the best object detection algorithms, and it uses a regional proposal network to generate object bounding boxes. It is highly accurate when region proposals and object classification are used.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Faster R-CNN will generate region proposals by checking the anchor boxes at different scales and aspect ratios.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It generates a two-stage detection pipeline where, in the first stage, it creates regional proposals, and in the second phase, it filters and classifies the proposals.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Extract fixed-size feature maps from the complex feature maps depending on the region proposals.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Handles the regions of different sizes and locations, making it invariant at various locations and scales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24B60D-4B15-D6DD-EB7D-63CFA0C83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560" y="773748"/>
            <a:ext cx="6786879" cy="197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217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101FA-07C9-7393-0067-A701F25C0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315" y="985520"/>
            <a:ext cx="10691265" cy="1307592"/>
          </a:xfrm>
        </p:spPr>
        <p:txBody>
          <a:bodyPr/>
          <a:lstStyle/>
          <a:p>
            <a:r>
              <a:rPr lang="en-US" dirty="0"/>
              <a:t>Faster r-</a:t>
            </a:r>
            <a:r>
              <a:rPr lang="en-US" dirty="0" err="1"/>
              <a:t>cnn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7D428-60CF-B721-8A24-78B69CF76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514" y="3608508"/>
            <a:ext cx="4677490" cy="15715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Generate region proposals for different types of objects embedded in an image.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Have the ability to detect over 80 classes.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0D6EE1-4E8D-525F-0B11-559F93C26E0D}"/>
              </a:ext>
            </a:extLst>
          </p:cNvPr>
          <p:cNvSpPr/>
          <p:nvPr/>
        </p:nvSpPr>
        <p:spPr>
          <a:xfrm>
            <a:off x="1528539" y="2293112"/>
            <a:ext cx="3393440" cy="833120"/>
          </a:xfrm>
          <a:prstGeom prst="round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Pros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F0A4AF-B868-FFCE-7E4C-AF607637D9B5}"/>
              </a:ext>
            </a:extLst>
          </p:cNvPr>
          <p:cNvSpPr/>
          <p:nvPr/>
        </p:nvSpPr>
        <p:spPr>
          <a:xfrm>
            <a:off x="6978193" y="2293112"/>
            <a:ext cx="3393440" cy="833120"/>
          </a:xfrm>
          <a:prstGeom prst="round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85B6D-22FE-B8D7-C76A-6EFE19DE1E88}"/>
              </a:ext>
            </a:extLst>
          </p:cNvPr>
          <p:cNvSpPr txBox="1"/>
          <p:nvPr/>
        </p:nvSpPr>
        <p:spPr>
          <a:xfrm>
            <a:off x="6797201" y="3608508"/>
            <a:ext cx="46774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 It takes a lot of time to detect objects.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The architecture used by this tool has some things that could be improved.</a:t>
            </a:r>
            <a:endParaRPr lang="ru-RU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48B969-782C-9054-9477-35ACE9D67054}"/>
              </a:ext>
            </a:extLst>
          </p:cNvPr>
          <p:cNvCxnSpPr>
            <a:stCxn id="2" idx="1"/>
            <a:endCxn id="4" idx="0"/>
          </p:cNvCxnSpPr>
          <p:nvPr/>
        </p:nvCxnSpPr>
        <p:spPr>
          <a:xfrm flipH="1">
            <a:off x="3225259" y="1639316"/>
            <a:ext cx="1011056" cy="653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2AAC64-E927-D739-3545-255FAFD70569}"/>
              </a:ext>
            </a:extLst>
          </p:cNvPr>
          <p:cNvCxnSpPr>
            <a:endCxn id="5" idx="0"/>
          </p:cNvCxnSpPr>
          <p:nvPr/>
        </p:nvCxnSpPr>
        <p:spPr>
          <a:xfrm>
            <a:off x="7519481" y="1677956"/>
            <a:ext cx="1155432" cy="615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915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B8E3A-CDBB-524C-BF9C-0182E2A56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367" y="3225520"/>
            <a:ext cx="10691265" cy="2834812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b="1" dirty="0"/>
              <a:t>SSD</a:t>
            </a:r>
            <a:r>
              <a:rPr lang="en-US" dirty="0"/>
              <a:t>, also known as Single Shot </a:t>
            </a:r>
            <a:r>
              <a:rPr lang="en-US" dirty="0" err="1"/>
              <a:t>multibox</a:t>
            </a:r>
            <a:r>
              <a:rPr lang="en-US" dirty="0"/>
              <a:t> detector, uses a deep learning model to detect objects in real time. It is one of the YOLO Alternatives for Real-Time Object Detection that gives high accuracy and efficiency using a single neural network to predict accurate locations of objects.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SSD object detection anchor boxes that serve the network to predict accurate object locations and sizes.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Contains feature maps of different resolutions extracted from various stages of the network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Every feature map is linked to the detection head to predict object class scores.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Acquire information from different feature maps to detect objects of varying sizes.</a:t>
            </a:r>
            <a:endParaRPr lang="ru-RU" dirty="0"/>
          </a:p>
        </p:txBody>
      </p:sp>
      <p:pic>
        <p:nvPicPr>
          <p:cNvPr id="3074" name="Picture 2" descr="Single Shot MultiBox Detector (SSD) Explained by A.J | by Jesse Annan |  Medium">
            <a:extLst>
              <a:ext uri="{FF2B5EF4-FFF2-40B4-BE49-F238E27FC236}">
                <a16:creationId xmlns:a16="http://schemas.microsoft.com/office/drawing/2014/main" id="{AB37C5B5-C32E-B231-49C6-11515B431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827" y="991937"/>
            <a:ext cx="5514246" cy="212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49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82BA-8BFE-D048-F011-9B943936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359" y="925295"/>
            <a:ext cx="3402112" cy="1307592"/>
          </a:xfrm>
        </p:spPr>
        <p:txBody>
          <a:bodyPr/>
          <a:lstStyle/>
          <a:p>
            <a:r>
              <a:rPr lang="en-US" dirty="0"/>
              <a:t>SSD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53949-22FA-3DF0-4CB4-EFBDC31F3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269" y="2941839"/>
            <a:ext cx="4059676" cy="2233276"/>
          </a:xfrm>
        </p:spPr>
        <p:txBody>
          <a:bodyPr>
            <a:normAutofit/>
          </a:bodyPr>
          <a:lstStyle/>
          <a:p>
            <a:r>
              <a:rPr lang="en-US" dirty="0"/>
              <a:t>Detects objects in real-time, making it ideal for use in apps with latency requirements.</a:t>
            </a:r>
          </a:p>
          <a:p>
            <a:r>
              <a:rPr lang="en-US" dirty="0"/>
              <a:t>It does object classification and localization at the same time attain higher SSD efficiency.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28E5A7B-20ED-1383-D7E3-FD61BD4D46F1}"/>
              </a:ext>
            </a:extLst>
          </p:cNvPr>
          <p:cNvSpPr/>
          <p:nvPr/>
        </p:nvSpPr>
        <p:spPr>
          <a:xfrm>
            <a:off x="6605082" y="1716737"/>
            <a:ext cx="3249038" cy="680937"/>
          </a:xfrm>
          <a:prstGeom prst="roundRect">
            <a:avLst/>
          </a:prstGeom>
          <a:solidFill>
            <a:srgbClr val="FF0000"/>
          </a:solidFill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 - - -</a:t>
            </a:r>
            <a:endParaRPr lang="ru-RU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83ED04-D2B1-7EBD-AF5B-206C586B3E19}"/>
              </a:ext>
            </a:extLst>
          </p:cNvPr>
          <p:cNvSpPr/>
          <p:nvPr/>
        </p:nvSpPr>
        <p:spPr>
          <a:xfrm>
            <a:off x="1407268" y="1716737"/>
            <a:ext cx="3249038" cy="680937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Pros +++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A1AD9-0B7D-518E-17C6-482A9EBE0D18}"/>
              </a:ext>
            </a:extLst>
          </p:cNvPr>
          <p:cNvSpPr txBox="1"/>
          <p:nvPr/>
        </p:nvSpPr>
        <p:spPr>
          <a:xfrm>
            <a:off x="6605082" y="2941839"/>
            <a:ext cx="44098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SSD performs great on different object sizes but performs poorly on smaller objects.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Many datasets are required to obtain accurate results with SSD.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4372789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1043</Words>
  <Application>Microsoft Office PowerPoint</Application>
  <PresentationFormat>Widescreen</PresentationFormat>
  <Paragraphs>122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Calisto MT</vt:lpstr>
      <vt:lpstr>Univers Condensed</vt:lpstr>
      <vt:lpstr>Wingdings</vt:lpstr>
      <vt:lpstr>ChronicleVTI</vt:lpstr>
      <vt:lpstr>YOLO alternatives</vt:lpstr>
      <vt:lpstr>Introduction</vt:lpstr>
      <vt:lpstr>Main YOLO alternatives</vt:lpstr>
      <vt:lpstr>PowerPoint Presentation</vt:lpstr>
      <vt:lpstr>centernet</vt:lpstr>
      <vt:lpstr>PowerPoint Presentation</vt:lpstr>
      <vt:lpstr>Faster r-cnn</vt:lpstr>
      <vt:lpstr>PowerPoint Presentation</vt:lpstr>
      <vt:lpstr>SSD</vt:lpstr>
      <vt:lpstr>PowerPoint Presentation</vt:lpstr>
      <vt:lpstr>PowerPoint Presentation</vt:lpstr>
      <vt:lpstr>Usage over time</vt:lpstr>
      <vt:lpstr>PowerPoint Presentation</vt:lpstr>
      <vt:lpstr>Yolo example</vt:lpstr>
      <vt:lpstr>YOLO EXAMPLE</vt:lpstr>
      <vt:lpstr>YOLO EXAMPLE</vt:lpstr>
      <vt:lpstr>conclusion</vt:lpstr>
      <vt:lpstr>Thanks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Aruzhan Kalybek</dc:creator>
  <cp:lastModifiedBy>Aruzhan Kalybek</cp:lastModifiedBy>
  <cp:revision>4</cp:revision>
  <dcterms:created xsi:type="dcterms:W3CDTF">2025-03-12T15:12:44Z</dcterms:created>
  <dcterms:modified xsi:type="dcterms:W3CDTF">2025-03-13T05:46:48Z</dcterms:modified>
</cp:coreProperties>
</file>